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61" r:id="rId2"/>
    <p:sldId id="263" r:id="rId3"/>
  </p:sldIdLst>
  <p:sldSz cx="7775575" cy="10907713"/>
  <p:notesSz cx="6735763" cy="9866313"/>
  <p:custDataLst>
    <p:tags r:id="rId5"/>
  </p:custDataLst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910E40E1-DC54-496F-B5B7-1A195EE5D626}">
          <p14:sldIdLst/>
        </p14:section>
        <p14:section name="タイトルなしのセクション" id="{B30DC9E7-58EB-45EB-9CA7-36C6C1A961F8}">
          <p14:sldIdLst>
            <p14:sldId id="261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吉田 智子" initials="吉田" lastIdx="2" clrIdx="0">
    <p:extLst>
      <p:ext uri="{19B8F6BF-5375-455C-9EA6-DF929625EA0E}">
        <p15:presenceInfo xmlns:p15="http://schemas.microsoft.com/office/powerpoint/2012/main" userId="S-1-5-21-57989841-308236825-682003330-42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33"/>
    <a:srgbClr val="FF99CC"/>
    <a:srgbClr val="FF6600"/>
    <a:srgbClr val="EC7728"/>
    <a:srgbClr val="FF5050"/>
    <a:srgbClr val="FFCCCC"/>
    <a:srgbClr val="009900"/>
    <a:srgbClr val="000066"/>
    <a:srgbClr val="441D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94280" autoAdjust="0"/>
  </p:normalViewPr>
  <p:slideViewPr>
    <p:cSldViewPr snapToGrid="0">
      <p:cViewPr>
        <p:scale>
          <a:sx n="100" d="100"/>
          <a:sy n="100" d="100"/>
        </p:scale>
        <p:origin x="1206" y="6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73" tIns="45386" rIns="90773" bIns="4538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0"/>
            <a:ext cx="2918830" cy="495029"/>
          </a:xfrm>
          <a:prstGeom prst="rect">
            <a:avLst/>
          </a:prstGeom>
        </p:spPr>
        <p:txBody>
          <a:bodyPr vert="horz" lIns="90773" tIns="45386" rIns="90773" bIns="45386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3" tIns="45386" rIns="90773" bIns="4538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73" tIns="45386" rIns="90773" bIns="4538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73" tIns="45386" rIns="90773" bIns="4538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8"/>
            <a:ext cx="2918830" cy="495028"/>
          </a:xfrm>
          <a:prstGeom prst="rect">
            <a:avLst/>
          </a:prstGeom>
        </p:spPr>
        <p:txBody>
          <a:bodyPr vert="horz" lIns="90773" tIns="45386" rIns="90773" bIns="45386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角丸四角形 58"/>
          <p:cNvSpPr/>
          <p:nvPr/>
        </p:nvSpPr>
        <p:spPr>
          <a:xfrm>
            <a:off x="3789576" y="4299978"/>
            <a:ext cx="3592214" cy="2916814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96900" y="944445"/>
            <a:ext cx="6474037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spc="-300" dirty="0">
                <a:ln w="12700" cmpd="sng">
                  <a:noFill/>
                  <a:prstDash val="solid"/>
                </a:ln>
                <a:solidFill>
                  <a:srgbClr val="FF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Arial Unicode MS" panose="020B0604020202020204" pitchFamily="50" charset="-128"/>
              </a:rPr>
              <a:t>～アンガーマネジメント～</a:t>
            </a:r>
            <a:endParaRPr lang="ja-JP" altLang="en-US" sz="4000" b="1" cap="none" spc="-300" dirty="0">
              <a:ln w="12700" cmpd="sng">
                <a:noFill/>
                <a:prstDash val="solid"/>
              </a:ln>
              <a:solidFill>
                <a:srgbClr val="FF6600"/>
              </a:solidFill>
              <a:effectLst/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Arial Unicode MS" panose="020B060402020202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49A9BD-D0FD-4AAE-887C-A880F330E727}"/>
              </a:ext>
            </a:extLst>
          </p:cNvPr>
          <p:cNvSpPr txBox="1"/>
          <p:nvPr/>
        </p:nvSpPr>
        <p:spPr>
          <a:xfrm>
            <a:off x="1009298" y="9179853"/>
            <a:ext cx="5328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裏面の申込書に必要事項をご記入のうえ、ＦＡＸにてお申込みください。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ＦＡＸ送信後、着信確認のお電話をお願いいたします。（</a:t>
            </a:r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9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: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</a:t>
            </a:r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17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:</a:t>
            </a:r>
            <a:r>
              <a:rPr kumimoji="1"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00</a:t>
            </a:r>
            <a:r>
              <a: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36CAA15-7C86-426B-859B-05A6360FE26F}"/>
              </a:ext>
            </a:extLst>
          </p:cNvPr>
          <p:cNvSpPr txBox="1"/>
          <p:nvPr/>
        </p:nvSpPr>
        <p:spPr>
          <a:xfrm>
            <a:off x="455968" y="9795566"/>
            <a:ext cx="7292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（公財）介護労働安定センター和歌山支部</a:t>
            </a:r>
            <a:endParaRPr kumimoji="1"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〒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640-8317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和歌山市北出島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1-5-4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６　和歌山県労働センター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階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ＴＥＬ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073-436-9160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ＦＡＸ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073-436-9170</a:t>
            </a:r>
            <a:r>
              <a:rPr kumimoji="1"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82AA8FF-B0F5-48CB-9091-65AB001ADBEB}"/>
              </a:ext>
            </a:extLst>
          </p:cNvPr>
          <p:cNvSpPr txBox="1"/>
          <p:nvPr/>
        </p:nvSpPr>
        <p:spPr>
          <a:xfrm>
            <a:off x="838199" y="281150"/>
            <a:ext cx="6232738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FF66CC"/>
                </a:solidFill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人間関係が良くなり仕事がスムーズに進む</a:t>
            </a:r>
            <a:endParaRPr kumimoji="1" lang="ja-JP" altLang="en-US" sz="2400" b="1" dirty="0">
              <a:solidFill>
                <a:srgbClr val="FF66CC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12F5C5D-DEC1-45B2-BE39-9B7864685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26" y="3793915"/>
            <a:ext cx="2235200" cy="161291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D21EBF8-1A74-44EC-B4EF-3CBD288DE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296" y="3948995"/>
            <a:ext cx="1450974" cy="49381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33FAA29-1796-4783-A85A-2E4CD46416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596" y="4299978"/>
            <a:ext cx="1450974" cy="79254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8D54BC5-611D-401B-8074-F34A6442CC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563" y="5137934"/>
            <a:ext cx="2616412" cy="2078858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D10ED4D-F52A-4B11-8E6C-94B230DDE9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9692" y="5335502"/>
            <a:ext cx="1280271" cy="118272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BA95533A-5895-4197-AA8D-25A5E97EFB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7070" y="6459617"/>
            <a:ext cx="1650999" cy="499915"/>
          </a:xfrm>
          <a:prstGeom prst="rect">
            <a:avLst/>
          </a:prstGeom>
        </p:spPr>
      </p:pic>
      <p:sp>
        <p:nvSpPr>
          <p:cNvPr id="47" name="正方形/長方形 46"/>
          <p:cNvSpPr/>
          <p:nvPr/>
        </p:nvSpPr>
        <p:spPr>
          <a:xfrm>
            <a:off x="3350619" y="3701374"/>
            <a:ext cx="466951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講　師　浅川　紫音　 </a:t>
            </a:r>
            <a:r>
              <a:rPr lang="ja-JP" altLang="en-US" sz="1800" dirty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anose="020B0604030504040204" pitchFamily="50" charset="-128"/>
              </a:rPr>
              <a:t>氏</a:t>
            </a:r>
            <a:endParaRPr lang="zh-TW" altLang="en-US" sz="2400" dirty="0">
              <a:solidFill>
                <a:schemeClr val="bg2">
                  <a:lumMod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                  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 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アンガーマネジメント</a:t>
            </a:r>
            <a:endParaRPr lang="en-US" altLang="ja-JP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ファシリテーター</a:t>
            </a:r>
            <a:endParaRPr lang="en-US" altLang="ja-JP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en-US" altLang="ja-JP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ライフキャリアカウンセラー</a:t>
            </a:r>
            <a:endParaRPr lang="en-US" altLang="ja-JP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笑顔セラピスト</a:t>
            </a:r>
            <a:endParaRPr lang="en-US" altLang="ja-JP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各地介護施設でコミュニケーション研修等を担当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企業や教育機関等では、キャリア支援・就活セミ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ナー。　「笑顔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DE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天職」「笑顔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DE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グットコミュ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ニケーション」等、実践心理学をベースにした参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加型講座も行っている。アンガーマネジメントに 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関わる事で喜怒哀楽の感情についても研究中。</a:t>
            </a:r>
            <a:endParaRPr lang="en-US" altLang="ja-JP" sz="12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endParaRPr lang="en-US" altLang="ja-JP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  　    </a:t>
            </a:r>
            <a:endParaRPr lang="en-US" altLang="ja-JP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11162" y="7130810"/>
            <a:ext cx="695325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日　時　令和４年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１</a:t>
            </a:r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月</a:t>
            </a:r>
            <a:r>
              <a:rPr lang="ja-JP" altLang="en-US" sz="2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２７</a:t>
            </a:r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日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（木）　</a:t>
            </a:r>
            <a:r>
              <a:rPr lang="en-US" altLang="ja-JP" sz="16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10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：</a:t>
            </a:r>
            <a:r>
              <a:rPr lang="en-US" altLang="ja-JP" sz="16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30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～</a:t>
            </a:r>
            <a:r>
              <a:rPr lang="en-US" altLang="ja-JP" sz="16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16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：</a:t>
            </a:r>
            <a:r>
              <a:rPr lang="en-US" altLang="ja-JP" sz="16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30</a:t>
            </a:r>
          </a:p>
          <a:p>
            <a:pPr>
              <a:lnSpc>
                <a:spcPct val="150000"/>
              </a:lnSpc>
            </a:pP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会　場　プラザホープ　２階多目的室　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和歌山市北出島</a:t>
            </a:r>
            <a:r>
              <a:rPr lang="en-US" altLang="ja-JP" sz="12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1-5-47</a:t>
            </a:r>
          </a:p>
          <a:p>
            <a:pPr>
              <a:lnSpc>
                <a:spcPct val="150000"/>
              </a:lnSpc>
            </a:pP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受講料　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〔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一　般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〕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４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,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５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00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円　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〔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賛助会員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〕4,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０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00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円</a:t>
            </a:r>
            <a:endParaRPr lang="en-US" altLang="ja-JP" sz="2000" dirty="0">
              <a:solidFill>
                <a:schemeClr val="bg2">
                  <a:lumMod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定　員　３</a:t>
            </a:r>
            <a:r>
              <a:rPr lang="en-US" altLang="ja-JP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0</a:t>
            </a:r>
            <a:r>
              <a:rPr lang="ja-JP" altLang="en-US" sz="20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名</a:t>
            </a:r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Meiryo UI" panose="020B0604030504040204" pitchFamily="50" charset="-128"/>
              </a:rPr>
              <a:t>（定員になり次第締め切ります。）</a:t>
            </a:r>
            <a:endParaRPr lang="en-US" altLang="ja-JP" sz="1100" dirty="0">
              <a:solidFill>
                <a:schemeClr val="bg2">
                  <a:lumMod val="25000"/>
                </a:schemeClr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bg2">
                  <a:lumMod val="25000"/>
                </a:schemeClr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Meiryo UI" panose="020B0604030504040204" pitchFamily="50" charset="-128"/>
            </a:endParaRP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DEAE032B-A1B7-4531-9AF6-403D3863D196}"/>
              </a:ext>
            </a:extLst>
          </p:cNvPr>
          <p:cNvSpPr/>
          <p:nvPr/>
        </p:nvSpPr>
        <p:spPr>
          <a:xfrm>
            <a:off x="5733144" y="2144830"/>
            <a:ext cx="1631268" cy="1323383"/>
          </a:xfrm>
          <a:prstGeom prst="wedgeEllipseCallout">
            <a:avLst/>
          </a:prstGeom>
          <a:solidFill>
            <a:schemeClr val="bg1"/>
          </a:solidFill>
          <a:ln w="38100"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D07E0FA-497F-4AED-B61E-9021920C05F5}"/>
              </a:ext>
            </a:extLst>
          </p:cNvPr>
          <p:cNvSpPr txBox="1"/>
          <p:nvPr/>
        </p:nvSpPr>
        <p:spPr>
          <a:xfrm>
            <a:off x="308472" y="1537431"/>
            <a:ext cx="7292189" cy="2577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介護現場は感情労働。特に怒りの感情への対応が不可欠です。</a:t>
            </a:r>
            <a:endParaRPr lang="en-US" altLang="ja-JP" sz="2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・怒りの感情と上手に付き合う心理トレーニング</a:t>
            </a:r>
            <a:endParaRPr lang="en-US" altLang="ja-JP" sz="1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・怒りによるストレスの軽減　＝　心身の健康  　</a:t>
            </a:r>
            <a:r>
              <a:rPr lang="ja-JP" altLang="en-US" sz="20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和歌山県</a:t>
            </a:r>
            <a:endParaRPr lang="en-US" altLang="ja-JP" sz="2000" b="1" dirty="0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・職場の活性化と自らの能力発揮　　　　　　　　</a:t>
            </a:r>
            <a:r>
              <a:rPr lang="ja-JP" altLang="en-US" sz="2000" b="1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初講習！</a:t>
            </a:r>
            <a:endParaRPr lang="en-US" altLang="ja-JP" sz="2000" b="1" dirty="0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・「伝える力」コミュニケーション力ＵＰ　</a:t>
            </a:r>
            <a:r>
              <a:rPr lang="ja-JP" altLang="en-US" sz="1800" dirty="0">
                <a:solidFill>
                  <a:srgbClr val="FF9933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等</a:t>
            </a:r>
            <a:endParaRPr lang="en-US" altLang="ja-JP" sz="1800" dirty="0">
              <a:solidFill>
                <a:srgbClr val="FF9933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ts val="2100"/>
              </a:lnSpc>
            </a:pPr>
            <a:endParaRPr lang="en-US" altLang="ja-JP" sz="1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3B76B353-6321-43D9-AF30-F07D5899A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73" y="336264"/>
            <a:ext cx="6929628" cy="1023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0114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a63e4b34-0b96-408d-89a9-079b5ebbdb3a"/>
</p:tagLst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1181</TotalTime>
  <Words>279</Words>
  <Application>Microsoft Office PowerPoint</Application>
  <PresentationFormat>ユーザー設定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BIZ UD明朝 Medium</vt:lpstr>
      <vt:lpstr>HGP創英角ｺﾞｼｯｸUB</vt:lpstr>
      <vt:lpstr>ＭＳ Ｐゴシック</vt:lpstr>
      <vt:lpstr>UD デジタル 教科書体 NK-R</vt:lpstr>
      <vt:lpstr>UD デジタル 教科書体 NP-B</vt:lpstr>
      <vt:lpstr>UD デジタル 教科書体 NP-R</vt:lpstr>
      <vt:lpstr>UD デジタル 教科書体 N-R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吉田 智子</cp:lastModifiedBy>
  <cp:revision>134</cp:revision>
  <cp:lastPrinted>2021-11-15T03:03:19Z</cp:lastPrinted>
  <dcterms:created xsi:type="dcterms:W3CDTF">2013-08-07T01:16:52Z</dcterms:created>
  <dcterms:modified xsi:type="dcterms:W3CDTF">2021-11-17T04:32:44Z</dcterms:modified>
</cp:coreProperties>
</file>